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81" r:id="rId4"/>
    <p:sldId id="285" r:id="rId5"/>
    <p:sldId id="260" r:id="rId6"/>
    <p:sldId id="282" r:id="rId7"/>
    <p:sldId id="284" r:id="rId8"/>
    <p:sldId id="273" r:id="rId9"/>
    <p:sldId id="283" r:id="rId10"/>
    <p:sldId id="286" r:id="rId11"/>
    <p:sldId id="287" r:id="rId12"/>
    <p:sldId id="289" r:id="rId13"/>
    <p:sldId id="288" r:id="rId14"/>
    <p:sldId id="264" r:id="rId15"/>
    <p:sldId id="279" r:id="rId16"/>
    <p:sldId id="277" r:id="rId17"/>
    <p:sldId id="270" r:id="rId18"/>
    <p:sldId id="265" r:id="rId19"/>
    <p:sldId id="266" r:id="rId20"/>
    <p:sldId id="267" r:id="rId21"/>
    <p:sldId id="280" r:id="rId22"/>
    <p:sldId id="290" r:id="rId23"/>
    <p:sldId id="291" r:id="rId24"/>
    <p:sldId id="293" r:id="rId25"/>
    <p:sldId id="278" r:id="rId26"/>
    <p:sldId id="268" r:id="rId27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2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DBA7AFD-0B21-4578-BA6D-9CD063A3692D}" type="datetimeFigureOut">
              <a:rPr lang="en-GB"/>
              <a:pPr>
                <a:defRPr/>
              </a:pPr>
              <a:t>19/09/2021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3E6C2DF-AD1A-46D3-A8BB-C85D89FFAF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4689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64158C-E501-4717-BD43-FB0B0937A944}" type="slidenum">
              <a:rPr lang="en-GB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352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B874B-C903-4985-A263-C72C53BF226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785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424AD-B714-4A8F-A970-F8EE0C86ADA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7361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8F27C-BED4-4F4E-8FBB-10174F62F8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270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C45D5-E4AD-43D9-8D26-47B1AE5DFE3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0561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B6F6A-2A6C-4D7F-845C-8F80BF826F8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808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4228-B140-4265-9887-DEA4968F4F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07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FF447-A880-437A-8CA8-7976DD2DFCA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25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A440-FC16-43D3-9210-9B7C57DA498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69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F390A-24CA-47E3-8FE5-6630E0D3EB9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203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D33CC-D9DB-4CC2-ACA3-B0F258E6A6C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464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638-07D4-44C1-ADA1-817D0406154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83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0E93A60-0F21-459F-978E-616D8FE45B0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facebook.com/groups/cardiologynurseforu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-396875" y="1773238"/>
            <a:ext cx="9396413" cy="544512"/>
          </a:xfrm>
        </p:spPr>
        <p:txBody>
          <a:bodyPr anchor="ctr"/>
          <a:lstStyle/>
          <a:p>
            <a:pPr algn="r" eaLnBrk="1" hangingPunct="1">
              <a:defRPr/>
            </a:pPr>
            <a:r>
              <a:rPr lang="en-GB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your skills and leadership in prescribing</a:t>
            </a:r>
            <a:endParaRPr lang="en-GB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122"/>
          <p:cNvSpPr>
            <a:spLocks noChangeArrowheads="1"/>
          </p:cNvSpPr>
          <p:nvPr/>
        </p:nvSpPr>
        <p:spPr bwMode="auto">
          <a:xfrm>
            <a:off x="2555776" y="5877272"/>
            <a:ext cx="6588224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UY" sz="1800" b="1" dirty="0"/>
              <a:t>Charlie Spencer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UY" sz="1800" b="1" dirty="0" smtClean="0"/>
              <a:t>Lead </a:t>
            </a:r>
            <a:r>
              <a:rPr lang="es-UY" sz="1800" b="1" dirty="0" err="1" smtClean="0"/>
              <a:t>Advanced</a:t>
            </a:r>
            <a:r>
              <a:rPr lang="es-UY" sz="1800" b="1" dirty="0" smtClean="0"/>
              <a:t> </a:t>
            </a:r>
            <a:r>
              <a:rPr lang="es-UY" sz="1800" b="1" dirty="0" err="1"/>
              <a:t>Clinical</a:t>
            </a:r>
            <a:r>
              <a:rPr lang="es-UY" sz="1800" b="1" dirty="0"/>
              <a:t> </a:t>
            </a:r>
            <a:r>
              <a:rPr lang="es-UY" sz="1800" b="1" dirty="0" err="1"/>
              <a:t>Practitioner</a:t>
            </a:r>
            <a:endParaRPr lang="es-UY" sz="1800" b="1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UY" sz="1800" b="1" dirty="0" err="1"/>
              <a:t>Cardiology</a:t>
            </a:r>
            <a:r>
              <a:rPr lang="es-UY" sz="1800" b="1" dirty="0"/>
              <a:t>, </a:t>
            </a:r>
            <a:r>
              <a:rPr lang="es-UY" sz="1800" b="1" dirty="0" err="1"/>
              <a:t>Warwick</a:t>
            </a:r>
            <a:r>
              <a:rPr lang="es-UY" sz="1800" b="1" dirty="0"/>
              <a:t> Hospital (SWFT</a:t>
            </a:r>
            <a:r>
              <a:rPr lang="es-UY" sz="1800" b="1" dirty="0" smtClean="0"/>
              <a:t>)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UY" sz="1800" b="1" dirty="0" smtClean="0"/>
              <a:t>@</a:t>
            </a:r>
            <a:r>
              <a:rPr lang="es-UY" sz="1800" b="1" dirty="0" err="1" smtClean="0"/>
              <a:t>cardiacchazz</a:t>
            </a:r>
            <a:endParaRPr lang="es-UY" sz="1800" b="1" dirty="0" smtClean="0"/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UY" sz="1800" b="1" dirty="0" smtClean="0">
                <a:hlinkClick r:id="rId4"/>
              </a:rPr>
              <a:t>https://www.facebook.com/groups/cardiologynurseforum</a:t>
            </a:r>
            <a:endParaRPr lang="es-UY" sz="1800" b="1" dirty="0"/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s-ES" sz="1400" b="1" dirty="0"/>
          </a:p>
        </p:txBody>
      </p:sp>
    </p:spTree>
  </p:cSld>
  <p:clrMapOvr>
    <a:masterClrMapping/>
  </p:clrMapOvr>
  <p:transition spd="slow" advTm="3759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Developing your skills as a non-medical prescriber.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88" y="1484784"/>
            <a:ext cx="8712968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b="1" dirty="0" smtClean="0"/>
              <a:t>Take responsibility for your professional development:</a:t>
            </a:r>
          </a:p>
          <a:p>
            <a:pPr lvl="1"/>
            <a:r>
              <a:rPr lang="en-GB" sz="2400" dirty="0" smtClean="0"/>
              <a:t>Take the lead on your development plan. </a:t>
            </a:r>
          </a:p>
          <a:p>
            <a:pPr lvl="1"/>
            <a:r>
              <a:rPr lang="en-GB" sz="2400" dirty="0" smtClean="0"/>
              <a:t>Take advantage of a wide range of learning opportunities.</a:t>
            </a:r>
          </a:p>
          <a:p>
            <a:pPr lvl="1"/>
            <a:r>
              <a:rPr lang="en-GB" sz="2400" dirty="0" smtClean="0"/>
              <a:t>Record case based discussions and reflection on practice in portfolio.</a:t>
            </a:r>
          </a:p>
          <a:p>
            <a:pPr lvl="1"/>
            <a:r>
              <a:rPr lang="en-GB" sz="2400" dirty="0" smtClean="0"/>
              <a:t>Audit practice and seek feedback from various sources.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/>
              <a:t>Identify opportunities to improve prescribing </a:t>
            </a:r>
            <a:r>
              <a:rPr lang="en-GB" sz="2400" b="1" dirty="0" smtClean="0"/>
              <a:t>practice:</a:t>
            </a:r>
            <a:endParaRPr lang="en-GB" sz="2400" b="1" dirty="0"/>
          </a:p>
          <a:p>
            <a:pPr lvl="1"/>
            <a:r>
              <a:rPr lang="en-GB" sz="2400" dirty="0"/>
              <a:t>Gaps in </a:t>
            </a:r>
            <a:r>
              <a:rPr lang="en-GB" sz="2400" dirty="0" smtClean="0"/>
              <a:t>care and avoidable delays.</a:t>
            </a:r>
            <a:endParaRPr lang="en-GB" sz="2400" dirty="0"/>
          </a:p>
          <a:p>
            <a:pPr lvl="1"/>
            <a:r>
              <a:rPr lang="en-GB" sz="2400" dirty="0"/>
              <a:t>Improving medication adherence.</a:t>
            </a:r>
          </a:p>
          <a:p>
            <a:pPr lvl="1"/>
            <a:r>
              <a:rPr lang="en-GB" sz="2400" dirty="0"/>
              <a:t>Identify and report prescribing </a:t>
            </a:r>
            <a:r>
              <a:rPr lang="en-GB" sz="2400" dirty="0" smtClean="0"/>
              <a:t>errors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b="1" dirty="0" smtClean="0"/>
              <a:t>Engage in Networking e.g. </a:t>
            </a:r>
            <a:r>
              <a:rPr lang="en-GB" sz="2400" dirty="0" smtClean="0"/>
              <a:t>NMP or other cross specialty forums, conferences, professional groups.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246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856" y="45720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The scope </a:t>
            </a:r>
            <a:r>
              <a:rPr lang="en-GB" dirty="0">
                <a:solidFill>
                  <a:schemeClr val="bg1"/>
                </a:solidFill>
              </a:rPr>
              <a:t>of </a:t>
            </a:r>
            <a:r>
              <a:rPr lang="en-GB" dirty="0" smtClean="0">
                <a:solidFill>
                  <a:schemeClr val="bg1"/>
                </a:solidFill>
              </a:rPr>
              <a:t>practice for the non-medical prescriber.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229600" cy="4525963"/>
          </a:xfrm>
        </p:spPr>
        <p:txBody>
          <a:bodyPr/>
          <a:lstStyle/>
          <a:p>
            <a:pPr marL="514350" indent="-457200"/>
            <a:r>
              <a:rPr lang="en-GB" sz="2400" dirty="0" smtClean="0"/>
              <a:t>Interdependent with wider role and individual scope of practice e.g. ability to order or interpret tests.</a:t>
            </a:r>
          </a:p>
          <a:p>
            <a:pPr marL="514350" indent="-457200"/>
            <a:r>
              <a:rPr lang="en-GB" sz="2400" dirty="0" smtClean="0"/>
              <a:t>Must be in line with trust policies, law, governing body guidance and individual competence.</a:t>
            </a:r>
          </a:p>
          <a:p>
            <a:pPr marL="514350" indent="-457200"/>
            <a:r>
              <a:rPr lang="en-GB" sz="2400" dirty="0" smtClean="0"/>
              <a:t>May include departmental or organisational NMP formulary restrictions but these may be unhelpful as competence is dynamic.</a:t>
            </a:r>
          </a:p>
          <a:p>
            <a:pPr marL="514350" indent="-457200"/>
            <a:r>
              <a:rPr lang="en-GB" sz="2400" dirty="0" smtClean="0"/>
              <a:t>May include guidance on when to refer on e.g. high risk or unlicensed drugs, complex patients or diseases. </a:t>
            </a:r>
          </a:p>
          <a:p>
            <a:pPr marL="514350" indent="-457200"/>
            <a:r>
              <a:rPr lang="en-GB" sz="2400" dirty="0" smtClean="0"/>
              <a:t>Can be important evidence for complaints or fitness to practice hearings. </a:t>
            </a:r>
          </a:p>
          <a:p>
            <a:pPr marL="514350" indent="-457200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2742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Cardiology ACP competencies relating to scope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364" y="1700808"/>
            <a:ext cx="8793272" cy="4669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02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Integrating prescribing practice into service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/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Evaluating where prescribing could improve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</a:p>
          <a:p>
            <a:pPr lvl="1"/>
            <a:r>
              <a:rPr lang="en-GB" sz="2400" dirty="0"/>
              <a:t>A wealth (sometimes </a:t>
            </a:r>
            <a:r>
              <a:rPr lang="en-GB" sz="2400" dirty="0" smtClean="0"/>
              <a:t>overwhelming quantity) </a:t>
            </a:r>
            <a:r>
              <a:rPr lang="en-GB" sz="2400" dirty="0"/>
              <a:t>of evidence for many </a:t>
            </a:r>
            <a:r>
              <a:rPr lang="en-GB" sz="2400" dirty="0" smtClean="0"/>
              <a:t>medications</a:t>
            </a:r>
            <a:r>
              <a:rPr lang="en-GB" sz="2400" dirty="0"/>
              <a:t>. </a:t>
            </a:r>
          </a:p>
          <a:p>
            <a:pPr lvl="1"/>
            <a:r>
              <a:rPr lang="en-GB" sz="2400" dirty="0"/>
              <a:t>Evidence based national targets e.g. hypertension and lipid management. </a:t>
            </a:r>
          </a:p>
          <a:p>
            <a:pPr lvl="1"/>
            <a:r>
              <a:rPr lang="en-GB" sz="2400" dirty="0"/>
              <a:t>Auditing services for gaps in prescribing e.g. </a:t>
            </a:r>
            <a:r>
              <a:rPr lang="en-GB" sz="2400" dirty="0" smtClean="0"/>
              <a:t>lipid management in cardiac rehab. Chronic </a:t>
            </a:r>
            <a:r>
              <a:rPr lang="en-GB" sz="2400" dirty="0" err="1" smtClean="0"/>
              <a:t>condiditon</a:t>
            </a:r>
            <a:r>
              <a:rPr lang="en-GB" sz="2400" dirty="0" smtClean="0"/>
              <a:t> reviews in primary care.</a:t>
            </a:r>
            <a:endParaRPr lang="en-GB" sz="2400" dirty="0"/>
          </a:p>
          <a:p>
            <a:pPr lvl="1"/>
            <a:r>
              <a:rPr lang="en-GB" sz="2400" dirty="0"/>
              <a:t>Where </a:t>
            </a:r>
            <a:r>
              <a:rPr lang="en-GB" sz="2400" dirty="0" smtClean="0"/>
              <a:t>NMPs are </a:t>
            </a:r>
            <a:r>
              <a:rPr lang="en-GB" sz="2400" dirty="0"/>
              <a:t>well placed to optimise medication regimes and adherence.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67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audits provide hospital level data on </a:t>
            </a:r>
            <a:r>
              <a:rPr lang="en-GB" sz="36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presribing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compliance</a:t>
            </a:r>
          </a:p>
        </p:txBody>
      </p:sp>
      <p:pic>
        <p:nvPicPr>
          <p:cNvPr id="17411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484313"/>
            <a:ext cx="5092700" cy="3741737"/>
          </a:xfrm>
        </p:spPr>
      </p:pic>
      <p:pic>
        <p:nvPicPr>
          <p:cNvPr id="1741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190875"/>
            <a:ext cx="4625975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6372225" y="2786063"/>
            <a:ext cx="91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MINAP</a:t>
            </a:r>
          </a:p>
        </p:txBody>
      </p:sp>
      <p:sp>
        <p:nvSpPr>
          <p:cNvPr id="17414" name="TextBox 6"/>
          <p:cNvSpPr txBox="1">
            <a:spLocks noChangeArrowheads="1"/>
          </p:cNvSpPr>
          <p:nvPr/>
        </p:nvSpPr>
        <p:spPr bwMode="auto">
          <a:xfrm>
            <a:off x="644525" y="5226050"/>
            <a:ext cx="2994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National Heart Failure audit</a:t>
            </a:r>
          </a:p>
        </p:txBody>
      </p:sp>
    </p:spTree>
  </p:cSld>
  <p:clrMapOvr>
    <a:masterClrMapping/>
  </p:clrMapOvr>
  <p:transition spd="slow" advTm="12916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NHS long term plan CV priorities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25962"/>
          </a:xfrm>
        </p:spPr>
        <p:txBody>
          <a:bodyPr/>
          <a:lstStyle/>
          <a:p>
            <a:r>
              <a:rPr lang="en-GB" sz="2800" smtClean="0"/>
              <a:t>Earlier diagnosis and treatment of high risk CV conditions including HF, AF, hypertension and familial hypercholesterolaemia.</a:t>
            </a:r>
          </a:p>
          <a:p>
            <a:pPr lvl="1"/>
            <a:r>
              <a:rPr lang="en-GB" smtClean="0"/>
              <a:t>Improving links between primary and secondary care.</a:t>
            </a:r>
          </a:p>
          <a:p>
            <a:r>
              <a:rPr lang="en-GB" sz="2800" smtClean="0"/>
              <a:t>Increase evidence based treatment for high risk CV conditions particularly using nurses in primary care to case find and treat. e.g. anticoagulation for AF.</a:t>
            </a:r>
          </a:p>
          <a:p>
            <a:pPr lvl="1"/>
            <a:r>
              <a:rPr lang="en-GB" sz="2400" smtClean="0"/>
              <a:t>Opportunities for community based clinics.</a:t>
            </a:r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1889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‘moments’ does your service cover?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7" name="Picture 2" descr="Help the WHO Test and Improve the MedSafe App! – Canadian Cancer Survivor  Networ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512" y="1628800"/>
            <a:ext cx="8774112" cy="43354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5964263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your service does not cover all these moments consideration should be given to where they occur e.g. </a:t>
            </a:r>
            <a:r>
              <a:rPr lang="en-GB" dirty="0" smtClean="0"/>
              <a:t>GP or specialist.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Deprescribing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531" name="Picture 2" descr="Deprescribing in Older Adults With Cardiovascular Disease - ScienceDirec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052513"/>
            <a:ext cx="7345363" cy="5702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 advTm="76597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-100013"/>
            <a:ext cx="8794750" cy="1143001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 audit and service evaluation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5" name="Picture 2" descr="How to combine quantitative and qualitative user research | Sticktail |  Mediu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4" r="3094" b="39273"/>
          <a:stretch>
            <a:fillRect/>
          </a:stretch>
        </p:blipFill>
        <p:spPr>
          <a:xfrm>
            <a:off x="1187450" y="908050"/>
            <a:ext cx="6831013" cy="2808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79388" y="3740150"/>
            <a:ext cx="424815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Audit prescribing practice using data from a range of sources e.g. </a:t>
            </a:r>
            <a:r>
              <a:rPr lang="en-GB" sz="1600" dirty="0" smtClean="0"/>
              <a:t>EPMA, </a:t>
            </a:r>
            <a:r>
              <a:rPr lang="en-GB" sz="1600" dirty="0"/>
              <a:t>procedures, case loads, clinic, diagnostic codes to identify opportunities </a:t>
            </a:r>
            <a:r>
              <a:rPr lang="en-GB" sz="1600" dirty="0" err="1"/>
              <a:t>e.g</a:t>
            </a:r>
            <a:r>
              <a:rPr lang="en-GB" sz="16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Measureable targets e.g. BP or </a:t>
            </a:r>
            <a:r>
              <a:rPr lang="en-GB" sz="1400" dirty="0" smtClean="0"/>
              <a:t>HbA1C.</a:t>
            </a: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Adherence to guidelines e.g. secondary prevention, Heart Failure, AF </a:t>
            </a:r>
            <a:r>
              <a:rPr lang="en-GB" sz="1400" dirty="0" err="1"/>
              <a:t>anticoag</a:t>
            </a:r>
            <a:r>
              <a:rPr lang="en-GB" sz="140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Prescribing delays and patient outcomes e.g. </a:t>
            </a:r>
            <a:r>
              <a:rPr lang="en-GB" sz="1400" dirty="0" smtClean="0"/>
              <a:t>avoid delegating </a:t>
            </a:r>
            <a:r>
              <a:rPr lang="en-GB" sz="1400" dirty="0"/>
              <a:t>prescribing to </a:t>
            </a:r>
            <a:r>
              <a:rPr lang="en-GB" sz="1400" dirty="0" smtClean="0"/>
              <a:t>GP, </a:t>
            </a:r>
            <a:r>
              <a:rPr lang="en-GB" sz="1400" dirty="0"/>
              <a:t>or NMP versus consultant clinic wait times.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</p:txBody>
      </p:sp>
      <p:sp>
        <p:nvSpPr>
          <p:cNvPr id="18437" name="TextBox 5"/>
          <p:cNvSpPr txBox="1">
            <a:spLocks noChangeArrowheads="1"/>
          </p:cNvSpPr>
          <p:nvPr/>
        </p:nvSpPr>
        <p:spPr bwMode="auto">
          <a:xfrm>
            <a:off x="4499992" y="3716338"/>
            <a:ext cx="4186238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1600" dirty="0"/>
              <a:t>Methods such as structured interviews and surveys with appropriate thematic analysis </a:t>
            </a:r>
            <a:r>
              <a:rPr lang="en-GB" sz="1600" dirty="0" err="1"/>
              <a:t>e.g</a:t>
            </a:r>
            <a:r>
              <a:rPr lang="en-GB" sz="1600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Patient perception and understand of medications.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Exploring reasons for non-adherence and disengagement with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Exploring clinician bias and motivation for prescribing decisions e.g. withholding anticoagulation in AF, de-prescribing statins in IHD.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/>
          </a:p>
        </p:txBody>
      </p:sp>
    </p:spTree>
  </p:cSld>
  <p:clrMapOvr>
    <a:masterClrMapping/>
  </p:clrMapOvr>
  <p:transition spd="slow" advTm="54546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prioritise prescribing service improvement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53988" y="1778000"/>
            <a:ext cx="4041775" cy="4525963"/>
          </a:xfrm>
        </p:spPr>
        <p:txBody>
          <a:bodyPr/>
          <a:lstStyle/>
          <a:p>
            <a:r>
              <a:rPr lang="en-GB" sz="1800" dirty="0" smtClean="0"/>
              <a:t>‘Quick wins’ are a good start </a:t>
            </a:r>
            <a:r>
              <a:rPr lang="en-GB" sz="1800" dirty="0" err="1" smtClean="0"/>
              <a:t>e.g</a:t>
            </a:r>
            <a:r>
              <a:rPr lang="en-GB" sz="1800" dirty="0" smtClean="0"/>
              <a:t>:</a:t>
            </a:r>
          </a:p>
          <a:p>
            <a:pPr lvl="1"/>
            <a:r>
              <a:rPr lang="en-GB" sz="1400" dirty="0" smtClean="0"/>
              <a:t>Electronic prescribing ‘sets’. </a:t>
            </a:r>
          </a:p>
          <a:p>
            <a:pPr lvl="1"/>
            <a:r>
              <a:rPr lang="en-GB" sz="1400" dirty="0" smtClean="0"/>
              <a:t>Patient information leaflets.</a:t>
            </a:r>
          </a:p>
          <a:p>
            <a:pPr lvl="1"/>
            <a:r>
              <a:rPr lang="en-GB" sz="1400" dirty="0" smtClean="0"/>
              <a:t>Tools to aid NMPs in achieving optimal medical therapy (OMT).</a:t>
            </a:r>
          </a:p>
          <a:p>
            <a:r>
              <a:rPr lang="en-GB" sz="1800" dirty="0" smtClean="0"/>
              <a:t>‘Fill ins’ can also provide evidence</a:t>
            </a:r>
          </a:p>
          <a:p>
            <a:pPr lvl="1"/>
            <a:r>
              <a:rPr lang="en-GB" sz="1400" dirty="0" smtClean="0"/>
              <a:t>Education to improve prescribing.</a:t>
            </a:r>
          </a:p>
          <a:p>
            <a:pPr lvl="1"/>
            <a:r>
              <a:rPr lang="en-GB" sz="1400" dirty="0" smtClean="0"/>
              <a:t>Systems to identify medication issues to prescribers from current non-prescribers. </a:t>
            </a:r>
          </a:p>
          <a:p>
            <a:r>
              <a:rPr lang="en-GB" sz="1800" dirty="0" smtClean="0"/>
              <a:t>‘Major projects’ involve significant planning and resources:</a:t>
            </a:r>
          </a:p>
          <a:p>
            <a:pPr lvl="1"/>
            <a:r>
              <a:rPr lang="en-GB" sz="1400" dirty="0" smtClean="0"/>
              <a:t>Setting up clinics.</a:t>
            </a:r>
          </a:p>
          <a:p>
            <a:pPr lvl="1"/>
            <a:r>
              <a:rPr lang="en-GB" sz="1400" dirty="0" smtClean="0"/>
              <a:t>Local guidelines, protocols </a:t>
            </a:r>
          </a:p>
          <a:p>
            <a:pPr lvl="1"/>
            <a:r>
              <a:rPr lang="en-GB" sz="1400" dirty="0" smtClean="0"/>
              <a:t>Introducing new NMP services.</a:t>
            </a:r>
          </a:p>
          <a:p>
            <a:pPr lvl="1"/>
            <a:r>
              <a:rPr lang="en-GB" sz="1400" dirty="0" smtClean="0"/>
              <a:t>Easier if aligned with national priorities and trust values. </a:t>
            </a:r>
          </a:p>
          <a:p>
            <a:pPr lvl="1"/>
            <a:endParaRPr lang="en-GB" sz="1400" dirty="0" smtClean="0"/>
          </a:p>
        </p:txBody>
      </p:sp>
      <p:pic>
        <p:nvPicPr>
          <p:cNvPr id="19460" name="Picture 2" descr="What is an Action Priority Matrix? | Definition and Over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0" y="1844675"/>
            <a:ext cx="4876800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323850" y="6237288"/>
            <a:ext cx="5365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/>
              <a:t>Above all the needs and priorities of your patients!</a:t>
            </a:r>
          </a:p>
        </p:txBody>
      </p:sp>
    </p:spTree>
  </p:cSld>
  <p:clrMapOvr>
    <a:masterClrMapping/>
  </p:clrMapOvr>
  <p:transition spd="slow" advTm="20643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 Topics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0948" y="1628800"/>
            <a:ext cx="8229600" cy="4525963"/>
          </a:xfrm>
        </p:spPr>
        <p:txBody>
          <a:bodyPr/>
          <a:lstStyle/>
          <a:p>
            <a:pPr eaLnBrk="1" hangingPunct="1"/>
            <a:r>
              <a:rPr lang="en-GB" dirty="0" smtClean="0"/>
              <a:t>What do non-medical prescribers need to support their role.</a:t>
            </a:r>
          </a:p>
          <a:p>
            <a:pPr eaLnBrk="1" hangingPunct="1"/>
            <a:r>
              <a:rPr lang="en-GB" dirty="0" smtClean="0"/>
              <a:t>Developing your skills as a non-medical prescriber.</a:t>
            </a:r>
          </a:p>
          <a:p>
            <a:pPr eaLnBrk="1" hangingPunct="1"/>
            <a:r>
              <a:rPr lang="en-GB" dirty="0" smtClean="0"/>
              <a:t>Prescribers scope of practice.</a:t>
            </a:r>
          </a:p>
          <a:p>
            <a:pPr eaLnBrk="1" hangingPunct="1"/>
            <a:r>
              <a:rPr lang="en-GB" dirty="0" smtClean="0"/>
              <a:t>Integrating prescribing practice into service development.</a:t>
            </a:r>
          </a:p>
          <a:p>
            <a:pPr eaLnBrk="1" hangingPunct="1"/>
            <a:r>
              <a:rPr lang="en-GB" dirty="0" smtClean="0"/>
              <a:t>How to make a difference as a non-medical prescriber.</a:t>
            </a:r>
            <a:endParaRPr lang="en-GB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ransition spd="slow" advTm="215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Developing 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new </a:t>
            </a: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non-medical prescribing service</a:t>
            </a:r>
            <a:r>
              <a:rPr lang="en-GB" dirty="0" smtClean="0">
                <a:solidFill>
                  <a:schemeClr val="bg1"/>
                </a:solidFill>
              </a:rPr>
              <a:t>.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28625" y="1700213"/>
            <a:ext cx="8229600" cy="4525962"/>
          </a:xfrm>
        </p:spPr>
        <p:txBody>
          <a:bodyPr/>
          <a:lstStyle/>
          <a:p>
            <a:r>
              <a:rPr lang="en-GB" sz="2800" smtClean="0"/>
              <a:t>Identify purpose and goals of new service.</a:t>
            </a:r>
          </a:p>
          <a:p>
            <a:r>
              <a:rPr lang="en-GB" sz="2800" smtClean="0"/>
              <a:t>Build a business case including staffing and resources to cover:</a:t>
            </a:r>
          </a:p>
          <a:p>
            <a:pPr lvl="1"/>
            <a:r>
              <a:rPr lang="en-GB" sz="2000" smtClean="0"/>
              <a:t>Non-clinical time e.g. audit, development etc.</a:t>
            </a:r>
          </a:p>
          <a:p>
            <a:pPr lvl="1"/>
            <a:r>
              <a:rPr lang="en-GB" sz="2000" smtClean="0"/>
              <a:t>Appropriate leadership and supervision.</a:t>
            </a:r>
          </a:p>
          <a:p>
            <a:pPr lvl="1"/>
            <a:r>
              <a:rPr lang="en-GB" sz="2000" smtClean="0"/>
              <a:t>Education and training budgets.</a:t>
            </a:r>
          </a:p>
          <a:p>
            <a:pPr lvl="1"/>
            <a:r>
              <a:rPr lang="en-GB" sz="2000" smtClean="0"/>
              <a:t>Framework for clinical governance and scope of practice.</a:t>
            </a:r>
          </a:p>
          <a:p>
            <a:r>
              <a:rPr lang="en-GB" sz="2800" smtClean="0"/>
              <a:t>Resist pressure to deliver inadequately resourced services. Trials may be an exception.</a:t>
            </a:r>
          </a:p>
          <a:p>
            <a:r>
              <a:rPr lang="en-GB" sz="2800" smtClean="0"/>
              <a:t>Link with relevant local, regional and national networks, organisations and committees. </a:t>
            </a:r>
          </a:p>
          <a:p>
            <a:pPr lvl="1"/>
            <a:endParaRPr lang="en-GB" smtClean="0"/>
          </a:p>
          <a:p>
            <a:pPr lvl="1"/>
            <a:endParaRPr lang="en-GB" smtClean="0"/>
          </a:p>
        </p:txBody>
      </p:sp>
    </p:spTree>
  </p:cSld>
  <p:clrMapOvr>
    <a:masterClrMapping/>
  </p:clrMapOvr>
  <p:transition spd="slow" advTm="11652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SWFT Cardiology ACP team Structure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424936" cy="4525963"/>
          </a:xfrm>
        </p:spPr>
        <p:txBody>
          <a:bodyPr/>
          <a:lstStyle/>
          <a:p>
            <a:r>
              <a:rPr lang="en-GB" sz="2400" dirty="0"/>
              <a:t>1</a:t>
            </a:r>
            <a:r>
              <a:rPr lang="en-GB" sz="2400" dirty="0" smtClean="0"/>
              <a:t> trainee and 3 full ACPs with nominal lead. </a:t>
            </a:r>
            <a:endParaRPr lang="en-GB" sz="2400" dirty="0"/>
          </a:p>
          <a:p>
            <a:r>
              <a:rPr lang="en-GB" sz="2400" dirty="0" smtClean="0"/>
              <a:t>Ultimately responsible to clinical director, general manager and consultant nurse </a:t>
            </a:r>
            <a:r>
              <a:rPr lang="en-GB" sz="2400" dirty="0" smtClean="0"/>
              <a:t>(ACP and NMP lead).</a:t>
            </a:r>
            <a:endParaRPr lang="en-GB" sz="2400" dirty="0" smtClean="0"/>
          </a:p>
          <a:p>
            <a:r>
              <a:rPr lang="en-GB" sz="2400" dirty="0"/>
              <a:t>20% protected non-clinical time for audit &amp; development.</a:t>
            </a:r>
          </a:p>
          <a:p>
            <a:r>
              <a:rPr lang="en-GB" sz="2400" dirty="0" smtClean="0"/>
              <a:t>All </a:t>
            </a:r>
            <a:r>
              <a:rPr lang="en-GB" sz="2400" dirty="0" smtClean="0"/>
              <a:t>prescribers and nurses by background.</a:t>
            </a:r>
          </a:p>
          <a:p>
            <a:r>
              <a:rPr lang="en-GB" sz="2400" dirty="0" smtClean="0"/>
              <a:t>Prescribing for general cardiology and general medical patients essential for role in clinic, outreach and ward.</a:t>
            </a:r>
          </a:p>
          <a:p>
            <a:r>
              <a:rPr lang="en-GB" sz="2400" dirty="0" smtClean="0"/>
              <a:t>Unlicensed medicines not commenced unless covered by protocol, SOP or on behalf of consultant.</a:t>
            </a:r>
          </a:p>
          <a:p>
            <a:r>
              <a:rPr lang="en-GB" sz="2400" dirty="0" smtClean="0"/>
              <a:t>All have a consultant Cardiologist mentor as well as support from ACP team lead. </a:t>
            </a:r>
          </a:p>
          <a:p>
            <a:r>
              <a:rPr lang="en-GB" sz="2400" dirty="0" smtClean="0"/>
              <a:t>Have </a:t>
            </a:r>
            <a:r>
              <a:rPr lang="en-GB" sz="2400" dirty="0" smtClean="0"/>
              <a:t>led on local guidelines for AF, DCCV and ACS. 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937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you </a:t>
            </a:r>
            <a:r>
              <a:rPr lang="en-GB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a difference as a non-medical </a:t>
            </a: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prescriber?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229600" cy="4525963"/>
          </a:xfrm>
        </p:spPr>
        <p:txBody>
          <a:bodyPr/>
          <a:lstStyle/>
          <a:p>
            <a:r>
              <a:rPr lang="en-GB" sz="2800" dirty="0" smtClean="0"/>
              <a:t>Every contact matters! NMPs are often well placed to identify and manage risk factors and engage patients in optimising their health.</a:t>
            </a:r>
          </a:p>
          <a:p>
            <a:r>
              <a:rPr lang="en-GB" sz="2800" dirty="0" smtClean="0"/>
              <a:t>Time to treatment – take opportunities to start important medications early.</a:t>
            </a:r>
          </a:p>
          <a:p>
            <a:r>
              <a:rPr lang="en-GB" sz="2800" dirty="0" smtClean="0"/>
              <a:t>Combine your unique skills and experience as a nurse or AHP with your prescribing practice.</a:t>
            </a:r>
          </a:p>
          <a:p>
            <a:r>
              <a:rPr lang="en-GB" sz="2800" dirty="0" smtClean="0"/>
              <a:t>Ask about side effects and adherence – negotiate sustainable care plans, switch and </a:t>
            </a:r>
            <a:r>
              <a:rPr lang="en-GB" sz="2800" dirty="0" err="1" smtClean="0"/>
              <a:t>deprescribe</a:t>
            </a:r>
            <a:r>
              <a:rPr lang="en-GB" sz="2800" dirty="0" smtClean="0"/>
              <a:t> appropriately or refer on. 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1273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a difference examples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Patient attending for routine echocardiogram found to have life threatening cardiac arrhythmia at 240bpm.</a:t>
            </a:r>
          </a:p>
          <a:p>
            <a:pPr lvl="1"/>
            <a:r>
              <a:rPr lang="en-GB" sz="2400" dirty="0" smtClean="0"/>
              <a:t>I attended as the Cardiology outreach ACP</a:t>
            </a:r>
          </a:p>
          <a:p>
            <a:pPr lvl="1"/>
            <a:r>
              <a:rPr lang="en-GB" sz="2400" dirty="0" smtClean="0"/>
              <a:t>Patient stabilised with IV Metoprolol </a:t>
            </a:r>
            <a:endParaRPr lang="en-GB" sz="2400" dirty="0"/>
          </a:p>
          <a:p>
            <a:pPr lvl="1"/>
            <a:r>
              <a:rPr lang="en-GB" sz="2400" dirty="0" smtClean="0"/>
              <a:t>transferred directly to CCU before completing a medical clerking and medication history.</a:t>
            </a:r>
          </a:p>
          <a:p>
            <a:r>
              <a:rPr lang="en-GB" sz="2800" dirty="0" smtClean="0"/>
              <a:t>Ward patient switched from warfarin to DOAC.</a:t>
            </a:r>
          </a:p>
          <a:p>
            <a:pPr lvl="1"/>
            <a:r>
              <a:rPr lang="en-GB" sz="2400" dirty="0" smtClean="0"/>
              <a:t>Identified DOAC started too early as last INR 2.6.</a:t>
            </a:r>
          </a:p>
          <a:p>
            <a:pPr lvl="1"/>
            <a:r>
              <a:rPr lang="en-GB" sz="2400" dirty="0" smtClean="0"/>
              <a:t>Pt assessed, DOAC held, INR ordered, consultant informed, incident reported.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15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a difference examples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Clinically stable patient attended A&amp;E with a new community diagnosis of severe heart failure.</a:t>
            </a:r>
          </a:p>
          <a:p>
            <a:pPr lvl="1"/>
            <a:r>
              <a:rPr lang="en-GB" sz="2400" dirty="0" smtClean="0"/>
              <a:t>Seen clinically and examined.</a:t>
            </a:r>
          </a:p>
          <a:p>
            <a:pPr lvl="1"/>
            <a:r>
              <a:rPr lang="en-GB" sz="2400" dirty="0" smtClean="0"/>
              <a:t>Relevant blood tests taken.</a:t>
            </a:r>
          </a:p>
          <a:p>
            <a:pPr lvl="1"/>
            <a:r>
              <a:rPr lang="en-GB" sz="2400" dirty="0" smtClean="0"/>
              <a:t>Low dose </a:t>
            </a:r>
            <a:r>
              <a:rPr lang="en-GB" sz="2400" dirty="0" err="1" smtClean="0"/>
              <a:t>Entresto</a:t>
            </a:r>
            <a:r>
              <a:rPr lang="en-GB" sz="2400" dirty="0" smtClean="0"/>
              <a:t> (</a:t>
            </a:r>
            <a:r>
              <a:rPr lang="en-GB" sz="2400" dirty="0" err="1" smtClean="0"/>
              <a:t>Sacubitril</a:t>
            </a:r>
            <a:r>
              <a:rPr lang="en-GB" sz="2400" dirty="0" smtClean="0"/>
              <a:t>/Valsartan) and </a:t>
            </a:r>
            <a:r>
              <a:rPr lang="en-GB" sz="2400" dirty="0" err="1" smtClean="0"/>
              <a:t>Bisoprolol</a:t>
            </a:r>
            <a:r>
              <a:rPr lang="en-GB" sz="2400" dirty="0" smtClean="0"/>
              <a:t> prescribed.</a:t>
            </a:r>
          </a:p>
          <a:p>
            <a:pPr lvl="1"/>
            <a:r>
              <a:rPr lang="en-GB" sz="2400" dirty="0" smtClean="0"/>
              <a:t>Admission avoided, early ambulatory care appointment with Cardiologist arranged. </a:t>
            </a:r>
          </a:p>
          <a:p>
            <a:r>
              <a:rPr lang="en-GB" sz="2800" dirty="0" smtClean="0"/>
              <a:t>Moving contrast </a:t>
            </a:r>
            <a:r>
              <a:rPr lang="en-GB" sz="2800" dirty="0" err="1" smtClean="0"/>
              <a:t>echos</a:t>
            </a:r>
            <a:r>
              <a:rPr lang="en-GB" sz="2800" dirty="0" smtClean="0"/>
              <a:t> to my list – previously </a:t>
            </a:r>
            <a:r>
              <a:rPr lang="en-GB" sz="2800" dirty="0" err="1" smtClean="0"/>
              <a:t>echocardiographer</a:t>
            </a:r>
            <a:r>
              <a:rPr lang="en-GB" sz="2800" dirty="0" smtClean="0"/>
              <a:t> with Cardiologist cannulating and administering contrast.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067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Summary</a:t>
            </a:r>
            <a:endParaRPr lang="en-GB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2"/>
          </a:xfrm>
        </p:spPr>
        <p:txBody>
          <a:bodyPr/>
          <a:lstStyle/>
          <a:p>
            <a:r>
              <a:rPr lang="en-GB" sz="2800" dirty="0" smtClean="0"/>
              <a:t>NMPs need appropriate job plans, scope of practice and support to maintain and develop prescribing competence.</a:t>
            </a:r>
          </a:p>
          <a:p>
            <a:r>
              <a:rPr lang="en-GB" sz="2800" dirty="0" smtClean="0"/>
              <a:t>This is best achieved when prescribing is a well defined and integrated part of the job role and services provided.</a:t>
            </a:r>
          </a:p>
          <a:p>
            <a:r>
              <a:rPr lang="en-GB" sz="2800" dirty="0" smtClean="0"/>
              <a:t>NMPs are often well placed to identify gaps in care and opportunities to improve care and medication management for patients. </a:t>
            </a:r>
          </a:p>
          <a:p>
            <a:r>
              <a:rPr lang="en-GB" sz="2800" dirty="0" smtClean="0"/>
              <a:t>Patient focussed NMP services can transform care and provide great job satisfaction.</a:t>
            </a:r>
            <a:endParaRPr lang="en-GB" sz="2800" dirty="0" smtClean="0"/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25963"/>
          </a:xfrm>
        </p:spPr>
        <p:txBody>
          <a:bodyPr/>
          <a:lstStyle/>
          <a:p>
            <a:r>
              <a:rPr lang="en-GB" sz="1800" dirty="0" smtClean="0"/>
              <a:t>SCALLY, G. &amp; DONALDSON, L. J. 1998. Clinical governance and the drive for quality improvement in the new NHS in England. </a:t>
            </a:r>
            <a:r>
              <a:rPr lang="en-GB" sz="1800" i="1" dirty="0" smtClean="0"/>
              <a:t>British Medical Journal,</a:t>
            </a:r>
            <a:r>
              <a:rPr lang="en-GB" sz="1800" dirty="0" smtClean="0"/>
              <a:t> 317</a:t>
            </a:r>
            <a:r>
              <a:rPr lang="en-GB" sz="1800" b="1" dirty="0" smtClean="0"/>
              <a:t>,</a:t>
            </a:r>
            <a:r>
              <a:rPr lang="en-GB" sz="1800" dirty="0" smtClean="0"/>
              <a:t> 61-65.</a:t>
            </a:r>
          </a:p>
          <a:p>
            <a:r>
              <a:rPr lang="en-GB" sz="1800" dirty="0" smtClean="0"/>
              <a:t>RPS. 2016. A Competency Framework for all Prescribers. Royal Pharmaceutical Society.</a:t>
            </a:r>
          </a:p>
          <a:p>
            <a:r>
              <a:rPr lang="en-GB" sz="1800" dirty="0" smtClean="0"/>
              <a:t>KRISHNASWAMI, A., STEINMAN, M. A., GOYAL, P., ZULLO, </a:t>
            </a:r>
            <a:r>
              <a:rPr lang="en-GB" sz="1800" i="1" dirty="0" smtClean="0"/>
              <a:t>et al</a:t>
            </a:r>
            <a:r>
              <a:rPr lang="en-GB" sz="1800" dirty="0" smtClean="0"/>
              <a:t>. 2019. </a:t>
            </a:r>
            <a:r>
              <a:rPr lang="en-GB" sz="1800" dirty="0" err="1" smtClean="0"/>
              <a:t>Deprescribing</a:t>
            </a:r>
            <a:r>
              <a:rPr lang="en-GB" sz="1800" dirty="0" smtClean="0"/>
              <a:t> in Older Adults With Cardiovascular Disease. </a:t>
            </a:r>
            <a:r>
              <a:rPr lang="en-GB" sz="1800" i="1" dirty="0" smtClean="0"/>
              <a:t>J Am </a:t>
            </a:r>
            <a:r>
              <a:rPr lang="en-GB" sz="1800" i="1" dirty="0" err="1" smtClean="0"/>
              <a:t>Coll</a:t>
            </a:r>
            <a:r>
              <a:rPr lang="en-GB" sz="1800" i="1" dirty="0" smtClean="0"/>
              <a:t> </a:t>
            </a:r>
            <a:r>
              <a:rPr lang="en-GB" sz="1800" i="1" dirty="0" err="1" smtClean="0"/>
              <a:t>Cardiol</a:t>
            </a:r>
            <a:r>
              <a:rPr lang="en-GB" sz="1800" i="1" dirty="0" smtClean="0"/>
              <a:t>,</a:t>
            </a:r>
            <a:r>
              <a:rPr lang="en-GB" sz="1800" dirty="0" smtClean="0"/>
              <a:t> 73</a:t>
            </a:r>
            <a:r>
              <a:rPr lang="en-GB" sz="1800" b="1" dirty="0" smtClean="0"/>
              <a:t>,</a:t>
            </a:r>
            <a:r>
              <a:rPr lang="en-GB" sz="1800" dirty="0" smtClean="0"/>
              <a:t> 2584-2595.</a:t>
            </a:r>
          </a:p>
          <a:p>
            <a:r>
              <a:rPr lang="en-GB" sz="1800" dirty="0" smtClean="0"/>
              <a:t>OIKONOMOU, E., CARTHEY, J., MACRAE, C. &amp; VINCENT, C. 2019. Patient safety regulation in the NHS: mapping the regulatory landscape of healthcare. </a:t>
            </a:r>
            <a:r>
              <a:rPr lang="en-GB" sz="1800" i="1" dirty="0" smtClean="0"/>
              <a:t>BMJ Open,</a:t>
            </a:r>
            <a:r>
              <a:rPr lang="en-GB" sz="1800" dirty="0" smtClean="0"/>
              <a:t> 9</a:t>
            </a:r>
            <a:r>
              <a:rPr lang="en-GB" sz="1800" b="1" dirty="0" smtClean="0"/>
              <a:t>,</a:t>
            </a:r>
            <a:r>
              <a:rPr lang="en-GB" sz="1800" dirty="0" smtClean="0"/>
              <a:t> e028663.</a:t>
            </a:r>
          </a:p>
          <a:p>
            <a:r>
              <a:rPr lang="en-GB" sz="1800" dirty="0" smtClean="0"/>
              <a:t>I5HEALTH 2015. Non-Medical Prescribing (NMP) An Economic Evaluation.</a:t>
            </a:r>
          </a:p>
          <a:p>
            <a:r>
              <a:rPr lang="en-GB" sz="1800" dirty="0" smtClean="0"/>
              <a:t>LATTER, </a:t>
            </a:r>
            <a:r>
              <a:rPr lang="en-GB" sz="1800" dirty="0"/>
              <a:t>S., </a:t>
            </a:r>
            <a:r>
              <a:rPr lang="en-GB" sz="1800" dirty="0" smtClean="0"/>
              <a:t>BLENKINSOPP </a:t>
            </a:r>
            <a:r>
              <a:rPr lang="en-GB" sz="1800" dirty="0"/>
              <a:t>A., </a:t>
            </a:r>
            <a:r>
              <a:rPr lang="en-GB" sz="1800" dirty="0" smtClean="0"/>
              <a:t>SMITH </a:t>
            </a:r>
            <a:r>
              <a:rPr lang="en-GB" sz="1800" dirty="0"/>
              <a:t>A., </a:t>
            </a:r>
            <a:r>
              <a:rPr lang="en-GB" sz="1800" dirty="0" smtClean="0"/>
              <a:t>CHAPMAN </a:t>
            </a:r>
            <a:r>
              <a:rPr lang="en-GB" sz="1800" dirty="0"/>
              <a:t>S., </a:t>
            </a:r>
            <a:r>
              <a:rPr lang="en-GB" sz="1800" dirty="0" smtClean="0"/>
              <a:t>TINELLI </a:t>
            </a:r>
            <a:r>
              <a:rPr lang="en-GB" sz="1800" dirty="0"/>
              <a:t>M., </a:t>
            </a:r>
            <a:r>
              <a:rPr lang="en-GB" sz="1800" dirty="0" smtClean="0"/>
              <a:t>GERRARD </a:t>
            </a:r>
            <a:r>
              <a:rPr lang="en-GB" sz="1800" dirty="0"/>
              <a:t>K., et al. (2010) Evaluation of nurse and pharmacist independent prescribing. London: Department of Health</a:t>
            </a:r>
            <a:r>
              <a:rPr lang="en-GB" sz="2000" dirty="0"/>
              <a:t>.</a:t>
            </a:r>
            <a:endParaRPr lang="en-GB" sz="2000" dirty="0" smtClean="0"/>
          </a:p>
          <a:p>
            <a:pPr marL="0" indent="0">
              <a:buNone/>
            </a:pPr>
            <a:endParaRPr lang="en-GB" sz="2000" b="1" dirty="0" smtClean="0"/>
          </a:p>
          <a:p>
            <a:endParaRPr lang="en-GB" sz="2000" b="1" dirty="0" smtClean="0"/>
          </a:p>
          <a:p>
            <a:endParaRPr lang="en-GB" sz="2000" b="1" dirty="0" smtClean="0"/>
          </a:p>
          <a:p>
            <a:endParaRPr lang="en-GB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and References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6129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chemeClr val="bg1"/>
                </a:solidFill>
              </a:rPr>
              <a:t>Background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15516" y="1772816"/>
            <a:ext cx="8712968" cy="4752528"/>
          </a:xfrm>
        </p:spPr>
        <p:txBody>
          <a:bodyPr/>
          <a:lstStyle/>
          <a:p>
            <a:r>
              <a:rPr lang="en-GB" sz="2400" dirty="0" smtClean="0"/>
              <a:t>There has been a rapid in expansion in non-medical prescribing.</a:t>
            </a:r>
          </a:p>
          <a:p>
            <a:r>
              <a:rPr lang="en-GB" sz="2400" dirty="0" smtClean="0"/>
              <a:t>In 2015 it is estimated there were 53,572 </a:t>
            </a:r>
            <a:r>
              <a:rPr lang="en-GB" sz="2400" dirty="0"/>
              <a:t>registered nurse and midwife, 3845 pharmacist and 689 allied healthcare professional </a:t>
            </a:r>
            <a:r>
              <a:rPr lang="en-GB" sz="2400" dirty="0" smtClean="0"/>
              <a:t>non-medical prescribers in the UK (i5Health, 2015).</a:t>
            </a:r>
          </a:p>
          <a:p>
            <a:r>
              <a:rPr lang="en-GB" sz="2400" dirty="0" smtClean="0"/>
              <a:t>However data on those who were actively prescribe is limited:</a:t>
            </a:r>
          </a:p>
          <a:p>
            <a:r>
              <a:rPr lang="en-GB" sz="2400" dirty="0"/>
              <a:t>In 2010 </a:t>
            </a:r>
            <a:r>
              <a:rPr lang="en-GB" sz="2400" dirty="0" smtClean="0"/>
              <a:t>survey data suggested 14</a:t>
            </a:r>
            <a:r>
              <a:rPr lang="en-GB" sz="2400" dirty="0"/>
              <a:t>% of nurse independent prescribers and 29% of pharmacist independent </a:t>
            </a:r>
            <a:r>
              <a:rPr lang="en-GB" sz="2400" dirty="0" smtClean="0"/>
              <a:t>prescribers were not actively prescribing! (Latter et al. 2010).</a:t>
            </a: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032829746"/>
      </p:ext>
    </p:extLst>
  </p:cSld>
  <p:clrMapOvr>
    <a:masterClrMapping/>
  </p:clrMapOvr>
  <p:transition spd="slow" advTm="121061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1268760"/>
            <a:ext cx="9483105" cy="51845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0828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RPS (2021) Competency Framework for all Prescribers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8" name="Picture 4" descr="Analysing the Competency Framework for all Prescribers | Journal of  Prescribing Pract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79177"/>
            <a:ext cx="8856984" cy="5438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82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dirty="0">
                <a:solidFill>
                  <a:schemeClr val="bg1"/>
                </a:solidFill>
              </a:rPr>
              <a:t>What </a:t>
            </a:r>
            <a:r>
              <a:rPr lang="en-GB" sz="3600" dirty="0" smtClean="0">
                <a:solidFill>
                  <a:schemeClr val="bg1"/>
                </a:solidFill>
              </a:rPr>
              <a:t>do trained non-medical </a:t>
            </a:r>
            <a:r>
              <a:rPr lang="en-GB" sz="3600" dirty="0">
                <a:solidFill>
                  <a:schemeClr val="bg1"/>
                </a:solidFill>
              </a:rPr>
              <a:t>prescribers need to </a:t>
            </a:r>
            <a:r>
              <a:rPr lang="en-GB" sz="3600" dirty="0" smtClean="0">
                <a:solidFill>
                  <a:schemeClr val="bg1"/>
                </a:solidFill>
              </a:rPr>
              <a:t>flourish?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117800" y="1700808"/>
            <a:ext cx="8229600" cy="4525963"/>
          </a:xfrm>
        </p:spPr>
        <p:txBody>
          <a:bodyPr/>
          <a:lstStyle/>
          <a:p>
            <a:r>
              <a:rPr lang="en-GB" sz="2800" dirty="0" smtClean="0"/>
              <a:t>Confidence to prescribe:</a:t>
            </a:r>
          </a:p>
          <a:p>
            <a:pPr lvl="1"/>
            <a:r>
              <a:rPr lang="en-GB" sz="2400" dirty="0"/>
              <a:t>Knowledge and skills </a:t>
            </a:r>
            <a:r>
              <a:rPr lang="en-GB" sz="2400" dirty="0" smtClean="0"/>
              <a:t>appropriate to the setting.</a:t>
            </a:r>
          </a:p>
          <a:p>
            <a:pPr lvl="1"/>
            <a:r>
              <a:rPr lang="en-GB" sz="2400" dirty="0" smtClean="0"/>
              <a:t>A clear </a:t>
            </a:r>
            <a:r>
              <a:rPr lang="en-GB" sz="2400" dirty="0"/>
              <a:t>scope of prescribing </a:t>
            </a:r>
            <a:r>
              <a:rPr lang="en-GB" sz="2400" dirty="0" smtClean="0"/>
              <a:t>practice.</a:t>
            </a:r>
          </a:p>
          <a:p>
            <a:pPr lvl="1"/>
            <a:r>
              <a:rPr lang="en-GB" sz="2400" dirty="0" smtClean="0"/>
              <a:t>Trust in employer and medical support of prescribing.</a:t>
            </a:r>
          </a:p>
          <a:p>
            <a:r>
              <a:rPr lang="en-GB" sz="2800" dirty="0" smtClean="0"/>
              <a:t>The trust of patients:</a:t>
            </a:r>
          </a:p>
          <a:p>
            <a:pPr lvl="1"/>
            <a:r>
              <a:rPr lang="en-GB" sz="2400" dirty="0" smtClean="0"/>
              <a:t>Acceptance of and trust in NMP role.</a:t>
            </a:r>
          </a:p>
          <a:p>
            <a:pPr lvl="1"/>
            <a:r>
              <a:rPr lang="en-GB" sz="2400" dirty="0" smtClean="0"/>
              <a:t>Time and resources to discuss an educate patients.</a:t>
            </a:r>
          </a:p>
          <a:p>
            <a:r>
              <a:rPr lang="en-GB" sz="2800" dirty="0" smtClean="0"/>
              <a:t>Opportunities to develop:</a:t>
            </a:r>
          </a:p>
          <a:p>
            <a:pPr lvl="1"/>
            <a:r>
              <a:rPr lang="en-GB" sz="2400" dirty="0" smtClean="0"/>
              <a:t>Feedback on practice and opportunities to improve.</a:t>
            </a:r>
          </a:p>
          <a:p>
            <a:pPr lvl="1"/>
            <a:r>
              <a:rPr lang="en-GB" sz="2400" dirty="0" smtClean="0"/>
              <a:t>Involvement in service development</a:t>
            </a:r>
          </a:p>
          <a:p>
            <a:pPr lvl="1"/>
            <a:endParaRPr lang="en-GB" sz="2400" dirty="0" smtClean="0"/>
          </a:p>
          <a:p>
            <a:pPr lvl="1"/>
            <a:endParaRPr lang="en-GB" dirty="0" smtClean="0"/>
          </a:p>
        </p:txBody>
      </p:sp>
    </p:spTree>
  </p:cSld>
  <p:clrMapOvr>
    <a:masterClrMapping/>
  </p:clrMapOvr>
  <p:transition spd="slow" advTm="121061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chemeClr val="bg1"/>
                </a:solidFill>
              </a:rPr>
              <a:t>How can these needs be supported in practice</a:t>
            </a:r>
            <a:r>
              <a:rPr lang="en-GB" sz="360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An agreed scope of prescribing practice within the individual role.</a:t>
            </a:r>
          </a:p>
          <a:p>
            <a:r>
              <a:rPr lang="en-GB" sz="2800" dirty="0"/>
              <a:t>Inclusion of prescribing practice in </a:t>
            </a:r>
            <a:r>
              <a:rPr lang="en-GB" sz="2800" dirty="0" smtClean="0"/>
              <a:t>professional portfolio </a:t>
            </a:r>
            <a:r>
              <a:rPr lang="en-GB" sz="2800" dirty="0"/>
              <a:t>and annual </a:t>
            </a:r>
            <a:r>
              <a:rPr lang="en-GB" sz="2800" dirty="0" smtClean="0"/>
              <a:t>appraisal </a:t>
            </a:r>
          </a:p>
          <a:p>
            <a:r>
              <a:rPr lang="en-GB" sz="2800" dirty="0" smtClean="0"/>
              <a:t>Appropriate </a:t>
            </a:r>
            <a:r>
              <a:rPr lang="en-GB" sz="2800" dirty="0" smtClean="0"/>
              <a:t>supervision and mentorship.</a:t>
            </a:r>
          </a:p>
          <a:p>
            <a:r>
              <a:rPr lang="en-GB" sz="2800" dirty="0" smtClean="0"/>
              <a:t>Feedback on prescribing practice.</a:t>
            </a:r>
          </a:p>
          <a:p>
            <a:r>
              <a:rPr lang="en-GB" sz="2800" dirty="0" smtClean="0"/>
              <a:t>Peer support e.g. forums and networks.</a:t>
            </a:r>
          </a:p>
          <a:p>
            <a:r>
              <a:rPr lang="en-GB" sz="2800" dirty="0" smtClean="0"/>
              <a:t>Access to further training and education. </a:t>
            </a:r>
          </a:p>
          <a:p>
            <a:r>
              <a:rPr lang="en-GB" sz="2800" dirty="0" smtClean="0"/>
              <a:t>Involvement in local audit and service improvement relevant to prescribing.</a:t>
            </a:r>
          </a:p>
        </p:txBody>
      </p:sp>
    </p:spTree>
    <p:extLst>
      <p:ext uri="{BB962C8B-B14F-4D97-AF65-F5344CB8AC3E}">
        <p14:creationId xmlns:p14="http://schemas.microsoft.com/office/powerpoint/2010/main" val="2973559487"/>
      </p:ext>
    </p:extLst>
  </p:cSld>
  <p:clrMapOvr>
    <a:masterClrMapping/>
  </p:clrMapOvr>
  <p:transition spd="slow" advTm="12106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can these needs be supported in practice</a:t>
            </a:r>
            <a:r>
              <a:rPr lang="en-GB" dirty="0" smtClean="0">
                <a:solidFill>
                  <a:schemeClr val="bg1"/>
                </a:solidFill>
              </a:rPr>
              <a:t>?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7" y="1700808"/>
            <a:ext cx="8229600" cy="4525963"/>
          </a:xfrm>
        </p:spPr>
        <p:txBody>
          <a:bodyPr/>
          <a:lstStyle/>
          <a:p>
            <a:r>
              <a:rPr lang="en-GB" sz="2800" dirty="0" smtClean="0"/>
              <a:t>NMP representation in prescribing </a:t>
            </a:r>
            <a:r>
              <a:rPr lang="en-GB" sz="2800" dirty="0"/>
              <a:t>governance </a:t>
            </a:r>
            <a:r>
              <a:rPr lang="en-GB" sz="2800" dirty="0" smtClean="0"/>
              <a:t>and at senior levels within organisation.</a:t>
            </a:r>
          </a:p>
          <a:p>
            <a:r>
              <a:rPr lang="en-GB" sz="2800" dirty="0" smtClean="0"/>
              <a:t>Access to, and involvement in developing resources for patient education and shared decision making relating to medicines.</a:t>
            </a:r>
          </a:p>
          <a:p>
            <a:r>
              <a:rPr lang="en-GB" sz="2800" dirty="0"/>
              <a:t>Sufficient time in job plan for development and governance activities.</a:t>
            </a:r>
          </a:p>
          <a:p>
            <a:r>
              <a:rPr lang="en-GB" sz="2800" dirty="0" smtClean="0"/>
              <a:t>Explanation of NMP roles and responsibilities available to patients.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9872" y="332656"/>
            <a:ext cx="4094175" cy="606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76672"/>
            <a:ext cx="9001000" cy="922338"/>
          </a:xfrm>
        </p:spPr>
        <p:txBody>
          <a:bodyPr/>
          <a:lstStyle/>
          <a:p>
            <a:pPr>
              <a:defRPr/>
            </a:pP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and regional </a:t>
            </a: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level</a:t>
            </a:r>
            <a:b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Governance mechanisms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2"/>
          </a:xfrm>
        </p:spPr>
        <p:txBody>
          <a:bodyPr/>
          <a:lstStyle/>
          <a:p>
            <a:pPr eaLnBrk="1" fontAlgn="t" hangingPunct="1"/>
            <a:r>
              <a:rPr lang="en-GB" dirty="0" smtClean="0"/>
              <a:t>Designated lead for non-medical prescribing. Medicines safety officer.</a:t>
            </a:r>
          </a:p>
          <a:p>
            <a:pPr eaLnBrk="1" fontAlgn="t" hangingPunct="1"/>
            <a:r>
              <a:rPr lang="en-GB" dirty="0" smtClean="0"/>
              <a:t>NMP inclusion in medicine safety committee</a:t>
            </a:r>
          </a:p>
          <a:p>
            <a:pPr eaLnBrk="1" fontAlgn="t" hangingPunct="1"/>
            <a:r>
              <a:rPr lang="en-GB" dirty="0" smtClean="0"/>
              <a:t>Regional medicine safety groups.</a:t>
            </a:r>
          </a:p>
          <a:p>
            <a:pPr eaLnBrk="1" fontAlgn="t" hangingPunct="1"/>
            <a:r>
              <a:rPr lang="en-GB" dirty="0" smtClean="0"/>
              <a:t>Governance committee, incident reporting</a:t>
            </a:r>
          </a:p>
          <a:p>
            <a:pPr eaLnBrk="1" fontAlgn="t" hangingPunct="1"/>
            <a:r>
              <a:rPr lang="en-GB" dirty="0" smtClean="0"/>
              <a:t>Local Formulary agreements, Protocols, shared care agreements, SOPs and patient pathways.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038" y="47667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GB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and </a:t>
            </a:r>
            <a:r>
              <a:rPr lang="en-GB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Prescribing Governance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27038" y="1844675"/>
            <a:ext cx="8229600" cy="4525963"/>
          </a:xfrm>
        </p:spPr>
        <p:txBody>
          <a:bodyPr/>
          <a:lstStyle/>
          <a:p>
            <a:pPr eaLnBrk="1" fontAlgn="t" hangingPunct="1"/>
            <a:r>
              <a:rPr lang="en-GB" sz="2800" smtClean="0"/>
              <a:t>RPS standards for prescribing. Regulatory bodies e.g. NMC, CQC, NHS improvement, HSE</a:t>
            </a:r>
          </a:p>
          <a:p>
            <a:pPr eaLnBrk="1" fontAlgn="t" hangingPunct="1"/>
            <a:r>
              <a:rPr lang="en-GB" sz="2800" smtClean="0"/>
              <a:t>MHRA , medicine safety alerts including prescribing errors. </a:t>
            </a:r>
          </a:p>
          <a:p>
            <a:pPr eaLnBrk="1" hangingPunct="1"/>
            <a:r>
              <a:rPr lang="en-GB" sz="2800" smtClean="0"/>
              <a:t>NHS initiatives e.g. The Medicines Safety Improvement Programme, long term plan, relevant CQUINs </a:t>
            </a:r>
          </a:p>
          <a:p>
            <a:pPr eaLnBrk="1" fontAlgn="t" hangingPunct="1"/>
            <a:r>
              <a:rPr lang="en-GB" sz="2800" smtClean="0"/>
              <a:t>WHO 3rd Global Patient Safety Challenge - ‘Medication Without Harm’. </a:t>
            </a:r>
          </a:p>
          <a:p>
            <a:pPr eaLnBrk="1" fontAlgn="t" hangingPunct="1"/>
            <a:r>
              <a:rPr lang="en-GB" sz="2800" smtClean="0"/>
              <a:t>Charity and independent organisations e.g. BHF. </a:t>
            </a:r>
          </a:p>
          <a:p>
            <a:pPr eaLnBrk="1" fontAlgn="t" hangingPunct="1"/>
            <a:endParaRPr lang="en-GB" smtClean="0"/>
          </a:p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0458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18834</TotalTime>
  <Words>1692</Words>
  <Application>Microsoft Office PowerPoint</Application>
  <PresentationFormat>On-screen Show (4:3)</PresentationFormat>
  <Paragraphs>171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Diseño predeterminado</vt:lpstr>
      <vt:lpstr>Developing your skills and leadership in prescribing</vt:lpstr>
      <vt:lpstr>Sub Topics</vt:lpstr>
      <vt:lpstr>Background</vt:lpstr>
      <vt:lpstr>RPS (2021) Competency Framework for all Prescribers</vt:lpstr>
      <vt:lpstr>What do trained non-medical prescribers need to flourish?</vt:lpstr>
      <vt:lpstr>How can these needs be supported in practice?</vt:lpstr>
      <vt:lpstr>How can these needs be supported in practice? Cont.</vt:lpstr>
      <vt:lpstr>Trust and regional level Governance mechanisms </vt:lpstr>
      <vt:lpstr>National and international Prescribing Governance  </vt:lpstr>
      <vt:lpstr>Developing your skills as a non-medical prescriber. </vt:lpstr>
      <vt:lpstr>The scope of practice for the non-medical prescriber. </vt:lpstr>
      <vt:lpstr>Example of Cardiology ACP competencies relating to scope</vt:lpstr>
      <vt:lpstr>Integrating prescribing practice into service development</vt:lpstr>
      <vt:lpstr>National audits provide hospital level data on presribing compliance</vt:lpstr>
      <vt:lpstr>NHS long term plan CV priorities</vt:lpstr>
      <vt:lpstr>Which ‘moments’ does your service cover?</vt:lpstr>
      <vt:lpstr>Deprescribing</vt:lpstr>
      <vt:lpstr>Local audit and service evaluation</vt:lpstr>
      <vt:lpstr>How to prioritise prescribing service improvement</vt:lpstr>
      <vt:lpstr>Developing a new non-medical prescribing service.  </vt:lpstr>
      <vt:lpstr>SWFT Cardiology ACP team Structure</vt:lpstr>
      <vt:lpstr>How can you make a difference as a non-medical prescriber? </vt:lpstr>
      <vt:lpstr>Making a difference examples</vt:lpstr>
      <vt:lpstr>Making a difference examples</vt:lpstr>
      <vt:lpstr>Summary</vt:lpstr>
      <vt:lpstr>Questions and References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Charlie Spencer</cp:lastModifiedBy>
  <cp:revision>796</cp:revision>
  <dcterms:created xsi:type="dcterms:W3CDTF">2010-05-23T14:28:12Z</dcterms:created>
  <dcterms:modified xsi:type="dcterms:W3CDTF">2021-09-23T22:12:25Z</dcterms:modified>
</cp:coreProperties>
</file>